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8" r:id="rId3"/>
    <p:sldId id="259" r:id="rId4"/>
    <p:sldId id="302" r:id="rId5"/>
    <p:sldId id="260" r:id="rId6"/>
    <p:sldId id="279" r:id="rId7"/>
    <p:sldId id="305" r:id="rId8"/>
    <p:sldId id="303" r:id="rId9"/>
    <p:sldId id="261" r:id="rId10"/>
    <p:sldId id="262" r:id="rId11"/>
    <p:sldId id="263" r:id="rId12"/>
    <p:sldId id="264" r:id="rId13"/>
    <p:sldId id="304" r:id="rId14"/>
    <p:sldId id="266" r:id="rId15"/>
    <p:sldId id="267" r:id="rId16"/>
    <p:sldId id="268" r:id="rId17"/>
    <p:sldId id="308" r:id="rId18"/>
    <p:sldId id="309" r:id="rId19"/>
    <p:sldId id="310" r:id="rId20"/>
    <p:sldId id="311" r:id="rId21"/>
    <p:sldId id="312" r:id="rId22"/>
    <p:sldId id="313" r:id="rId23"/>
    <p:sldId id="269" r:id="rId24"/>
    <p:sldId id="270" r:id="rId25"/>
    <p:sldId id="271" r:id="rId26"/>
    <p:sldId id="306" r:id="rId27"/>
    <p:sldId id="297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lison Lolley" initials="AL" lastIdx="15" clrIdx="0">
    <p:extLst>
      <p:ext uri="{19B8F6BF-5375-455C-9EA6-DF929625EA0E}">
        <p15:presenceInfo xmlns:p15="http://schemas.microsoft.com/office/powerpoint/2012/main" userId="S::alolley@hioscar.com::318e9675-e0fa-4f1a-b5cb-3272747040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19"/>
    <p:restoredTop sz="94731"/>
  </p:normalViewPr>
  <p:slideViewPr>
    <p:cSldViewPr snapToGrid="0">
      <p:cViewPr varScale="1">
        <p:scale>
          <a:sx n="138" d="100"/>
          <a:sy n="138" d="100"/>
        </p:scale>
        <p:origin x="127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e5f31924c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e5f31924c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b81f9b9bff_3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b81f9b9bff_3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81f9b9bff_3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81f9b9bff_3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81f9b9bff_3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b81f9b9bff_3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543311172_1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543311172_1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80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e543311172_1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e543311172_1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81f9b9bff_3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81f9b9bff_3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81f9b9bff_3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b81f9b9bff_3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e6622db43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e6622db43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81f9b9bff_3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b81f9b9bff_3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e66c2d94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e66c2d94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e5f31924c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e5f31924c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dff13d1a1c_0_5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dff13d1a1c_0_5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9146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e543311617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e543311617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56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629bfffcc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629bfffcc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ff13d1a1c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B6788C-51FD-4788-9854-DA9A141214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96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543311172_1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543311172_1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66bb379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66bb379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66bb379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66bb379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152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543311172_1_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543311172_1_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1749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3edf76463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3edf76463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9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0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22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3ul0st9g52g6o.cloudfront.net/broker/healthfirst/Medicare_Advantage/HealthFirst_PY22_Medicare_Training.pdf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f-brokercommisions@plusoscar.com" TargetMode="External"/><Relationship Id="rId5" Type="http://schemas.openxmlformats.org/officeDocument/2006/relationships/image" Target="../media/image27.png"/><Relationship Id="rId4" Type="http://schemas.openxmlformats.org/officeDocument/2006/relationships/hyperlink" Target="mailto:hf-brokers@plusoscar.com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hyperlink" Target="https://hioscar.zendesk.com/hc/en-u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HFBroker@HF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hyperlink" Target="http://www.myahplan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myhfhp.org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/>
        </p:nvSpPr>
        <p:spPr>
          <a:xfrm>
            <a:off x="1466400" y="1519025"/>
            <a:ext cx="62112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Requesting Appointments &amp; Managing Certifications </a:t>
            </a:r>
            <a:endParaRPr sz="3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Broker Training</a:t>
            </a:r>
            <a:endParaRPr sz="2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2021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/>
          </a:p>
        </p:txBody>
      </p:sp>
      <p:sp>
        <p:nvSpPr>
          <p:cNvPr id="57" name="Google Shape;57;p1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9" name="Google Shape;59;p1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8325" y="223025"/>
            <a:ext cx="2433981" cy="92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9850" y="223025"/>
            <a:ext cx="2094575" cy="863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410D60-F3F8-45DA-90A7-A8A739541323}"/>
              </a:ext>
            </a:extLst>
          </p:cNvPr>
          <p:cNvSpPr txBox="1"/>
          <p:nvPr/>
        </p:nvSpPr>
        <p:spPr>
          <a:xfrm>
            <a:off x="7901534" y="4732544"/>
            <a:ext cx="537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10142021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125" y="1369727"/>
            <a:ext cx="6889027" cy="168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 txBox="1">
            <a:spLocks noGrp="1"/>
          </p:cNvSpPr>
          <p:nvPr>
            <p:ph type="title"/>
          </p:nvPr>
        </p:nvSpPr>
        <p:spPr>
          <a:xfrm>
            <a:off x="25350" y="16687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Individual and Family Plan (IFP) Appointment Process</a:t>
            </a:r>
            <a:endParaRPr dirty="0"/>
          </a:p>
        </p:txBody>
      </p:sp>
      <p:sp>
        <p:nvSpPr>
          <p:cNvPr id="131" name="Google Shape;131;p20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3" name="Google Shape;133;p20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Google Shape;134;p20"/>
          <p:cNvSpPr/>
          <p:nvPr/>
        </p:nvSpPr>
        <p:spPr>
          <a:xfrm>
            <a:off x="1702650" y="3111625"/>
            <a:ext cx="432600" cy="12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/>
          <p:nvPr/>
        </p:nvSpPr>
        <p:spPr>
          <a:xfrm>
            <a:off x="1702650" y="3340225"/>
            <a:ext cx="432600" cy="12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/>
          <p:nvPr/>
        </p:nvSpPr>
        <p:spPr>
          <a:xfrm>
            <a:off x="1016850" y="3340225"/>
            <a:ext cx="432600" cy="12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864450" y="3551325"/>
            <a:ext cx="432600" cy="12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 txBox="1"/>
          <p:nvPr/>
        </p:nvSpPr>
        <p:spPr>
          <a:xfrm>
            <a:off x="5285475" y="3126475"/>
            <a:ext cx="3365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Confirm your appointment status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6338250" y="2596500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902700" y="2529900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6414450" y="1979600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6338250" y="2529900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B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902700" y="2463300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A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6414450" y="1913000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C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418950" y="3469925"/>
            <a:ext cx="386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Review your existing appointments</a:t>
            </a:r>
            <a:endParaRPr/>
          </a:p>
        </p:txBody>
      </p:sp>
      <p:sp>
        <p:nvSpPr>
          <p:cNvPr id="146" name="Google Shape;146;p20"/>
          <p:cNvSpPr txBox="1"/>
          <p:nvPr/>
        </p:nvSpPr>
        <p:spPr>
          <a:xfrm>
            <a:off x="5687150" y="9665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Request a new appointment</a:t>
            </a: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149927" flipH="1">
            <a:off x="5519749" y="1672687"/>
            <a:ext cx="1012372" cy="24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12206">
            <a:off x="5373626" y="2764590"/>
            <a:ext cx="914474" cy="2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18627">
            <a:off x="114375" y="2981374"/>
            <a:ext cx="914473" cy="223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0" y="156757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Individual and Family Plan (IFP) Appointment Process</a:t>
            </a:r>
            <a:endParaRPr dirty="0"/>
          </a:p>
        </p:txBody>
      </p:sp>
      <p:sp>
        <p:nvSpPr>
          <p:cNvPr id="157" name="Google Shape;157;p21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9" name="Google Shape;159;p21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 b="5132"/>
          <a:stretch/>
        </p:blipFill>
        <p:spPr>
          <a:xfrm>
            <a:off x="403575" y="941525"/>
            <a:ext cx="3029150" cy="3398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1" name="Google Shape;161;p21"/>
          <p:cNvSpPr/>
          <p:nvPr/>
        </p:nvSpPr>
        <p:spPr>
          <a:xfrm>
            <a:off x="237975" y="1473975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237975" y="1407375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1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237975" y="1934300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237975" y="1867700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2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237975" y="2940488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237975" y="2873888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3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237975" y="3922963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237975" y="3856363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4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3918252" y="1388563"/>
            <a:ext cx="4428521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Select the state in which you are requesting an appointment  (HFHP and AHAP only available in FL)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Enter your State Broker License Number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if you are writing through an Agency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are writing through an Agency, your Agency information should be pre-populated 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1"/>
          <p:cNvSpPr/>
          <p:nvPr/>
        </p:nvSpPr>
        <p:spPr>
          <a:xfrm>
            <a:off x="579800" y="4192550"/>
            <a:ext cx="375000" cy="9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1"/>
          <p:cNvSpPr/>
          <p:nvPr/>
        </p:nvSpPr>
        <p:spPr>
          <a:xfrm>
            <a:off x="579800" y="3856375"/>
            <a:ext cx="1154700" cy="9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1"/>
          <p:cNvSpPr/>
          <p:nvPr/>
        </p:nvSpPr>
        <p:spPr>
          <a:xfrm>
            <a:off x="553325" y="1593875"/>
            <a:ext cx="375000" cy="96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666666"/>
                </a:solidFill>
              </a:rPr>
              <a:t>Florida</a:t>
            </a:r>
            <a:endParaRPr sz="400">
              <a:solidFill>
                <a:srgbClr val="666666"/>
              </a:solidFill>
            </a:endParaRPr>
          </a:p>
        </p:txBody>
      </p:sp>
      <p:pic>
        <p:nvPicPr>
          <p:cNvPr id="173" name="Google Shape;17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0" y="162451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Individual and Family Plan (IFP) Appointment Process</a:t>
            </a:r>
            <a:endParaRPr dirty="0"/>
          </a:p>
        </p:txBody>
      </p:sp>
      <p:sp>
        <p:nvSpPr>
          <p:cNvPr id="180" name="Google Shape;180;p22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2" name="Google Shape;182;p22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3" name="Google Shape;183;p22"/>
          <p:cNvPicPr preferRelativeResize="0"/>
          <p:nvPr/>
        </p:nvPicPr>
        <p:blipFill rotWithShape="1">
          <a:blip r:embed="rId3">
            <a:alphaModFix/>
          </a:blip>
          <a:srcRect b="5024"/>
          <a:stretch/>
        </p:blipFill>
        <p:spPr>
          <a:xfrm>
            <a:off x="421750" y="937400"/>
            <a:ext cx="3673701" cy="3403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4" name="Google Shape;184;p22"/>
          <p:cNvSpPr/>
          <p:nvPr/>
        </p:nvSpPr>
        <p:spPr>
          <a:xfrm>
            <a:off x="228625" y="1043000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228625" y="976400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5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228625" y="2269050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7" name="Google Shape;187;p22"/>
          <p:cNvSpPr txBox="1"/>
          <p:nvPr/>
        </p:nvSpPr>
        <p:spPr>
          <a:xfrm>
            <a:off x="228625" y="2202450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6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228625" y="4037700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228625" y="3971100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7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4186198" y="1516118"/>
            <a:ext cx="4646100" cy="22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6075" lvl="0" indent="-346075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5.   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if you are writing through a General Agency (or FMO)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6.   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Upload E&amp;O Coverage</a:t>
            </a:r>
            <a:endParaRPr sz="12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7.   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Submit your request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i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/>
            <a:r>
              <a:rPr lang="en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Note: Appointment requests will be processed between 5-7 business days</a:t>
            </a:r>
            <a:endParaRPr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115050" y="1648225"/>
            <a:ext cx="89139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Medicare Advantage Plan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Appointment Process</a:t>
            </a:r>
            <a:endParaRPr sz="5400" dirty="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011018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0" y="15708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Medicare Advantage Plan Appointment Process</a:t>
            </a:r>
            <a:endParaRPr dirty="0"/>
          </a:p>
        </p:txBody>
      </p:sp>
      <p:sp>
        <p:nvSpPr>
          <p:cNvPr id="203" name="Google Shape;203;p24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4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" name="Google Shape;205;p24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6" name="Google Shape;206;p24"/>
          <p:cNvGrpSpPr/>
          <p:nvPr/>
        </p:nvGrpSpPr>
        <p:grpSpPr>
          <a:xfrm>
            <a:off x="2119442" y="991244"/>
            <a:ext cx="5615791" cy="3331351"/>
            <a:chOff x="1735102" y="1143674"/>
            <a:chExt cx="4801874" cy="2734875"/>
          </a:xfrm>
        </p:grpSpPr>
        <p:pic>
          <p:nvPicPr>
            <p:cNvPr id="207" name="Google Shape;207;p24"/>
            <p:cNvPicPr preferRelativeResize="0"/>
            <p:nvPr/>
          </p:nvPicPr>
          <p:blipFill rotWithShape="1">
            <a:blip r:embed="rId3">
              <a:alphaModFix/>
            </a:blip>
            <a:srcRect b="19967"/>
            <a:stretch/>
          </p:blipFill>
          <p:spPr>
            <a:xfrm>
              <a:off x="1735102" y="1143674"/>
              <a:ext cx="4801864" cy="27348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08" name="Google Shape;208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74900" y="2474055"/>
              <a:ext cx="4762076" cy="132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9" name="Google Shape;209;p24"/>
            <p:cNvSpPr/>
            <p:nvPr/>
          </p:nvSpPr>
          <p:spPr>
            <a:xfrm>
              <a:off x="3451406" y="3431018"/>
              <a:ext cx="1444200" cy="316800"/>
            </a:xfrm>
            <a:prstGeom prst="rect">
              <a:avLst/>
            </a:prstGeom>
            <a:noFill/>
            <a:ln w="38100" cap="flat" cmpd="sng">
              <a:solidFill>
                <a:srgbClr val="FFD9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24"/>
          <p:cNvSpPr txBox="1"/>
          <p:nvPr/>
        </p:nvSpPr>
        <p:spPr>
          <a:xfrm>
            <a:off x="2666225" y="4406275"/>
            <a:ext cx="4499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“</a:t>
            </a:r>
            <a:r>
              <a:rPr lang="en" sz="1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Get certified to sell Medicare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to begin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86071" flipH="1">
            <a:off x="5776209" y="4082097"/>
            <a:ext cx="855852" cy="20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4"/>
          <p:cNvSpPr/>
          <p:nvPr/>
        </p:nvSpPr>
        <p:spPr>
          <a:xfrm>
            <a:off x="2119450" y="1693380"/>
            <a:ext cx="1377000" cy="12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3984650" y="2241875"/>
            <a:ext cx="1808256" cy="2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>
            <a:spLocks noGrp="1"/>
          </p:cNvSpPr>
          <p:nvPr>
            <p:ph type="title"/>
          </p:nvPr>
        </p:nvSpPr>
        <p:spPr>
          <a:xfrm>
            <a:off x="0" y="16227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Medicare Advantage Plan Appointment Process</a:t>
            </a:r>
            <a:endParaRPr dirty="0"/>
          </a:p>
        </p:txBody>
      </p:sp>
      <p:sp>
        <p:nvSpPr>
          <p:cNvPr id="221" name="Google Shape;221;p25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5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3" name="Google Shape;223;p25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4" name="Google Shape;2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36429" flipH="1">
            <a:off x="4715336" y="1973642"/>
            <a:ext cx="1679256" cy="72906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5"/>
          <p:cNvSpPr txBox="1"/>
          <p:nvPr/>
        </p:nvSpPr>
        <p:spPr>
          <a:xfrm>
            <a:off x="4038600" y="3556200"/>
            <a:ext cx="4806475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“</a:t>
            </a:r>
            <a:r>
              <a:rPr lang="en" sz="15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2022 Medicare Advantage Certification</a:t>
            </a:r>
            <a:r>
              <a:rPr lang="en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” to begin the certification process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025" y="1166501"/>
            <a:ext cx="7579873" cy="23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/>
          <p:nvPr/>
        </p:nvSpPr>
        <p:spPr>
          <a:xfrm>
            <a:off x="311700" y="2311300"/>
            <a:ext cx="7371600" cy="3168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8" name="Google Shape;22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963198" flipH="1">
            <a:off x="7476941" y="2776207"/>
            <a:ext cx="1247266" cy="305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>
            <a:spLocks noGrp="1"/>
          </p:cNvSpPr>
          <p:nvPr>
            <p:ph type="title"/>
          </p:nvPr>
        </p:nvSpPr>
        <p:spPr>
          <a:xfrm>
            <a:off x="0" y="197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Medicare Advantage Plan Appointment Process</a:t>
            </a:r>
            <a:endParaRPr dirty="0"/>
          </a:p>
        </p:txBody>
      </p:sp>
      <p:sp>
        <p:nvSpPr>
          <p:cNvPr id="236" name="Google Shape;236;p26"/>
          <p:cNvSpPr/>
          <p:nvPr/>
        </p:nvSpPr>
        <p:spPr>
          <a:xfrm>
            <a:off x="-6450" y="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6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8" name="Google Shape;238;p26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26"/>
          <p:cNvSpPr txBox="1"/>
          <p:nvPr/>
        </p:nvSpPr>
        <p:spPr>
          <a:xfrm>
            <a:off x="5677075" y="1136000"/>
            <a:ext cx="3238200" cy="3293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Complete the 6 steps outlined to fulfill the Health First Medicare Advantage 2022 Certification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Sign the MA Producer Agreement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Become appointed in FL 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Complete AHIP Medicare Training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Indicate FMO affiliation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Complete Health First required Broker Certification training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Font typeface="Roboto"/>
              <a:buAutoNum type="arabicPeriod"/>
            </a:pPr>
            <a:r>
              <a:rPr lang="en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Complete Health First Broker Certification assessment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4913875" y="1072250"/>
            <a:ext cx="839400" cy="3587100"/>
          </a:xfrm>
          <a:prstGeom prst="rightBrace">
            <a:avLst>
              <a:gd name="adj1" fmla="val 50000"/>
              <a:gd name="adj2" fmla="val 50000"/>
            </a:avLst>
          </a:prstGeom>
          <a:noFill/>
          <a:ln w="38100" cap="flat" cmpd="sng">
            <a:solidFill>
              <a:srgbClr val="9FC5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941525"/>
            <a:ext cx="4512042" cy="380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98FEDBA-6719-1245-ADBE-4678EF273F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10" t="-348" r="22458" b="348"/>
          <a:stretch/>
        </p:blipFill>
        <p:spPr>
          <a:xfrm>
            <a:off x="4933239" y="1017725"/>
            <a:ext cx="3444948" cy="3870240"/>
          </a:xfrm>
          <a:prstGeom prst="rect">
            <a:avLst/>
          </a:prstGeom>
        </p:spPr>
      </p:pic>
      <p:sp>
        <p:nvSpPr>
          <p:cNvPr id="4" name="Google Shape;236;p26">
            <a:extLst>
              <a:ext uri="{FF2B5EF4-FFF2-40B4-BE49-F238E27FC236}">
                <a16:creationId xmlns:a16="http://schemas.microsoft.com/office/drawing/2014/main" id="{960A6C60-775B-7A40-8740-6886A14C83EE}"/>
              </a:ext>
            </a:extLst>
          </p:cNvPr>
          <p:cNvSpPr/>
          <p:nvPr/>
        </p:nvSpPr>
        <p:spPr>
          <a:xfrm>
            <a:off x="-6450" y="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Google Shape;238;p26">
            <a:extLst>
              <a:ext uri="{FF2B5EF4-FFF2-40B4-BE49-F238E27FC236}">
                <a16:creationId xmlns:a16="http://schemas.microsoft.com/office/drawing/2014/main" id="{EF021163-76C3-454F-936F-0DE88E32E0C1}"/>
              </a:ext>
            </a:extLst>
          </p:cNvPr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37;p26">
            <a:extLst>
              <a:ext uri="{FF2B5EF4-FFF2-40B4-BE49-F238E27FC236}">
                <a16:creationId xmlns:a16="http://schemas.microsoft.com/office/drawing/2014/main" id="{7622628D-98FF-984C-9FAE-5C10E0A215D5}"/>
              </a:ext>
            </a:extLst>
          </p:cNvPr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230;p25">
            <a:extLst>
              <a:ext uri="{FF2B5EF4-FFF2-40B4-BE49-F238E27FC236}">
                <a16:creationId xmlns:a16="http://schemas.microsoft.com/office/drawing/2014/main" id="{380E068B-FA8D-6D40-A046-2E6309FF77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35;p26">
            <a:extLst>
              <a:ext uri="{FF2B5EF4-FFF2-40B4-BE49-F238E27FC236}">
                <a16:creationId xmlns:a16="http://schemas.microsoft.com/office/drawing/2014/main" id="{0E42D8A8-F15E-8842-88E1-978DB281FF33}"/>
              </a:ext>
            </a:extLst>
          </p:cNvPr>
          <p:cNvSpPr txBox="1">
            <a:spLocks/>
          </p:cNvSpPr>
          <p:nvPr/>
        </p:nvSpPr>
        <p:spPr>
          <a:xfrm>
            <a:off x="-6450" y="179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MA Appointment Process: E-sign MA Producer Agreement</a:t>
            </a:r>
          </a:p>
        </p:txBody>
      </p:sp>
      <p:sp>
        <p:nvSpPr>
          <p:cNvPr id="14" name="Google Shape;368;p39">
            <a:extLst>
              <a:ext uri="{FF2B5EF4-FFF2-40B4-BE49-F238E27FC236}">
                <a16:creationId xmlns:a16="http://schemas.microsoft.com/office/drawing/2014/main" id="{FE549114-ED2F-124A-819B-9E94830EE8D9}"/>
              </a:ext>
            </a:extLst>
          </p:cNvPr>
          <p:cNvSpPr/>
          <p:nvPr/>
        </p:nvSpPr>
        <p:spPr>
          <a:xfrm rot="5400000">
            <a:off x="3324503" y="2886804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" name="Google Shape;242;p26">
            <a:extLst>
              <a:ext uri="{FF2B5EF4-FFF2-40B4-BE49-F238E27FC236}">
                <a16:creationId xmlns:a16="http://schemas.microsoft.com/office/drawing/2014/main" id="{E51039DB-B7BF-4C43-80DE-C8C61A0F9EB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58" y="1049986"/>
            <a:ext cx="4512042" cy="380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81;p39">
            <a:extLst>
              <a:ext uri="{FF2B5EF4-FFF2-40B4-BE49-F238E27FC236}">
                <a16:creationId xmlns:a16="http://schemas.microsoft.com/office/drawing/2014/main" id="{5D0F7774-3495-6C4A-8623-85B132B01373}"/>
              </a:ext>
            </a:extLst>
          </p:cNvPr>
          <p:cNvSpPr/>
          <p:nvPr/>
        </p:nvSpPr>
        <p:spPr>
          <a:xfrm>
            <a:off x="119501" y="2523998"/>
            <a:ext cx="4392956" cy="4110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95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6;p26">
            <a:extLst>
              <a:ext uri="{FF2B5EF4-FFF2-40B4-BE49-F238E27FC236}">
                <a16:creationId xmlns:a16="http://schemas.microsoft.com/office/drawing/2014/main" id="{CC3E057A-0670-084C-98D6-92A3E1911294}"/>
              </a:ext>
            </a:extLst>
          </p:cNvPr>
          <p:cNvSpPr/>
          <p:nvPr/>
        </p:nvSpPr>
        <p:spPr>
          <a:xfrm>
            <a:off x="-6450" y="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Google Shape;238;p26">
            <a:extLst>
              <a:ext uri="{FF2B5EF4-FFF2-40B4-BE49-F238E27FC236}">
                <a16:creationId xmlns:a16="http://schemas.microsoft.com/office/drawing/2014/main" id="{93D1642A-E76F-D344-88E7-8DDB90281FE2}"/>
              </a:ext>
            </a:extLst>
          </p:cNvPr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237;p26">
            <a:extLst>
              <a:ext uri="{FF2B5EF4-FFF2-40B4-BE49-F238E27FC236}">
                <a16:creationId xmlns:a16="http://schemas.microsoft.com/office/drawing/2014/main" id="{568CD02D-1B99-EA46-8EE3-993ED78FA443}"/>
              </a:ext>
            </a:extLst>
          </p:cNvPr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230;p25">
            <a:extLst>
              <a:ext uri="{FF2B5EF4-FFF2-40B4-BE49-F238E27FC236}">
                <a16:creationId xmlns:a16="http://schemas.microsoft.com/office/drawing/2014/main" id="{FA17E323-0A5D-564D-B609-46976C2B6DF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3;p26">
            <a:extLst>
              <a:ext uri="{FF2B5EF4-FFF2-40B4-BE49-F238E27FC236}">
                <a16:creationId xmlns:a16="http://schemas.microsoft.com/office/drawing/2014/main" id="{1A68C4AC-76D5-7049-A681-8EE6D4D3B8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35;p26">
            <a:extLst>
              <a:ext uri="{FF2B5EF4-FFF2-40B4-BE49-F238E27FC236}">
                <a16:creationId xmlns:a16="http://schemas.microsoft.com/office/drawing/2014/main" id="{7FC607F6-782B-F242-B036-7FB05882D45F}"/>
              </a:ext>
            </a:extLst>
          </p:cNvPr>
          <p:cNvSpPr txBox="1">
            <a:spLocks/>
          </p:cNvSpPr>
          <p:nvPr/>
        </p:nvSpPr>
        <p:spPr>
          <a:xfrm>
            <a:off x="0" y="19642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MA Appointment Process: Request Appointment</a:t>
            </a:r>
          </a:p>
        </p:txBody>
      </p:sp>
      <p:pic>
        <p:nvPicPr>
          <p:cNvPr id="12" name="Google Shape;242;p26">
            <a:extLst>
              <a:ext uri="{FF2B5EF4-FFF2-40B4-BE49-F238E27FC236}">
                <a16:creationId xmlns:a16="http://schemas.microsoft.com/office/drawing/2014/main" id="{DF625515-C595-E74F-B8F8-CEED4ABC314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9" y="835854"/>
            <a:ext cx="3463359" cy="2656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5625F5-51E8-7E4E-B97D-B5BDE1C54F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493"/>
          <a:stretch/>
        </p:blipFill>
        <p:spPr>
          <a:xfrm>
            <a:off x="2699588" y="2823979"/>
            <a:ext cx="6383021" cy="1367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oogle Shape;149;p20">
            <a:extLst>
              <a:ext uri="{FF2B5EF4-FFF2-40B4-BE49-F238E27FC236}">
                <a16:creationId xmlns:a16="http://schemas.microsoft.com/office/drawing/2014/main" id="{A8C74439-12CC-2A4E-B761-A21AA6C255C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42988">
            <a:off x="3563163" y="2073233"/>
            <a:ext cx="1086497" cy="38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81;p39">
            <a:extLst>
              <a:ext uri="{FF2B5EF4-FFF2-40B4-BE49-F238E27FC236}">
                <a16:creationId xmlns:a16="http://schemas.microsoft.com/office/drawing/2014/main" id="{80A02EBD-46E5-C245-935D-62AFA01E8E85}"/>
              </a:ext>
            </a:extLst>
          </p:cNvPr>
          <p:cNvSpPr/>
          <p:nvPr/>
        </p:nvSpPr>
        <p:spPr>
          <a:xfrm>
            <a:off x="102310" y="2131262"/>
            <a:ext cx="3331486" cy="247457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79;p39">
            <a:extLst>
              <a:ext uri="{FF2B5EF4-FFF2-40B4-BE49-F238E27FC236}">
                <a16:creationId xmlns:a16="http://schemas.microsoft.com/office/drawing/2014/main" id="{4D17F6FE-DAFA-8A49-B241-4716B6F184D6}"/>
              </a:ext>
            </a:extLst>
          </p:cNvPr>
          <p:cNvSpPr txBox="1"/>
          <p:nvPr/>
        </p:nvSpPr>
        <p:spPr>
          <a:xfrm>
            <a:off x="4865069" y="1289465"/>
            <a:ext cx="3753637" cy="101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already appointed in Florida, this will have a blue check to confirm it is complete. Otherwise, this tab will direct you to the below prompt to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Request appointment</a:t>
            </a:r>
          </a:p>
        </p:txBody>
      </p:sp>
    </p:spTree>
    <p:extLst>
      <p:ext uri="{BB962C8B-B14F-4D97-AF65-F5344CB8AC3E}">
        <p14:creationId xmlns:p14="http://schemas.microsoft.com/office/powerpoint/2010/main" val="384822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6;p26">
            <a:extLst>
              <a:ext uri="{FF2B5EF4-FFF2-40B4-BE49-F238E27FC236}">
                <a16:creationId xmlns:a16="http://schemas.microsoft.com/office/drawing/2014/main" id="{11B31A6A-D7F0-534A-9803-3349CB7BDFC4}"/>
              </a:ext>
            </a:extLst>
          </p:cNvPr>
          <p:cNvSpPr/>
          <p:nvPr/>
        </p:nvSpPr>
        <p:spPr>
          <a:xfrm>
            <a:off x="-6450" y="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" name="Google Shape;238;p26">
            <a:extLst>
              <a:ext uri="{FF2B5EF4-FFF2-40B4-BE49-F238E27FC236}">
                <a16:creationId xmlns:a16="http://schemas.microsoft.com/office/drawing/2014/main" id="{E981C42E-81C3-6C4E-9245-22F05A3060A9}"/>
              </a:ext>
            </a:extLst>
          </p:cNvPr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Google Shape;237;p26">
            <a:extLst>
              <a:ext uri="{FF2B5EF4-FFF2-40B4-BE49-F238E27FC236}">
                <a16:creationId xmlns:a16="http://schemas.microsoft.com/office/drawing/2014/main" id="{24999697-4500-5442-82CC-048D4DE682FC}"/>
              </a:ext>
            </a:extLst>
          </p:cNvPr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230;p25">
            <a:extLst>
              <a:ext uri="{FF2B5EF4-FFF2-40B4-BE49-F238E27FC236}">
                <a16:creationId xmlns:a16="http://schemas.microsoft.com/office/drawing/2014/main" id="{AAF78FCD-1C74-874A-ACD4-340AE01A29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3;p26">
            <a:extLst>
              <a:ext uri="{FF2B5EF4-FFF2-40B4-BE49-F238E27FC236}">
                <a16:creationId xmlns:a16="http://schemas.microsoft.com/office/drawing/2014/main" id="{87244F69-E3CF-1448-A1E3-C2231F21391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35;p26">
            <a:extLst>
              <a:ext uri="{FF2B5EF4-FFF2-40B4-BE49-F238E27FC236}">
                <a16:creationId xmlns:a16="http://schemas.microsoft.com/office/drawing/2014/main" id="{2B3F911D-B4EF-4C4E-8692-99DDAEF8FCED}"/>
              </a:ext>
            </a:extLst>
          </p:cNvPr>
          <p:cNvSpPr txBox="1">
            <a:spLocks/>
          </p:cNvSpPr>
          <p:nvPr/>
        </p:nvSpPr>
        <p:spPr>
          <a:xfrm>
            <a:off x="-28888" y="17147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MA Appointment Process: Complete and transmit AHIP Medicare training</a:t>
            </a:r>
          </a:p>
        </p:txBody>
      </p:sp>
      <p:pic>
        <p:nvPicPr>
          <p:cNvPr id="12" name="Google Shape;242;p26">
            <a:extLst>
              <a:ext uri="{FF2B5EF4-FFF2-40B4-BE49-F238E27FC236}">
                <a16:creationId xmlns:a16="http://schemas.microsoft.com/office/drawing/2014/main" id="{49764737-C94D-7143-9B38-7B36D1A53A3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8" y="661893"/>
            <a:ext cx="3463359" cy="2656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Google Shape;381;p39">
            <a:extLst>
              <a:ext uri="{FF2B5EF4-FFF2-40B4-BE49-F238E27FC236}">
                <a16:creationId xmlns:a16="http://schemas.microsoft.com/office/drawing/2014/main" id="{0AAA78F3-15A2-E64A-B77A-F085EA73A1A9}"/>
              </a:ext>
            </a:extLst>
          </p:cNvPr>
          <p:cNvSpPr/>
          <p:nvPr/>
        </p:nvSpPr>
        <p:spPr>
          <a:xfrm>
            <a:off x="113104" y="2223717"/>
            <a:ext cx="3331486" cy="247457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F74E0DD-D2D0-374A-93DE-4A16F7D826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401" r="36150"/>
          <a:stretch/>
        </p:blipFill>
        <p:spPr>
          <a:xfrm>
            <a:off x="2795210" y="2883658"/>
            <a:ext cx="4091942" cy="1939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Google Shape;149;p20">
            <a:extLst>
              <a:ext uri="{FF2B5EF4-FFF2-40B4-BE49-F238E27FC236}">
                <a16:creationId xmlns:a16="http://schemas.microsoft.com/office/drawing/2014/main" id="{AE9AFE68-C58A-C244-9F03-486D30D9C74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42988">
            <a:off x="3475072" y="2314974"/>
            <a:ext cx="1086497" cy="250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2196C4-2257-724C-A3A0-C1E63089B5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0355" y="822572"/>
            <a:ext cx="4370821" cy="13471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6730AA-44F4-674F-87A5-DF904CDC2F60}"/>
              </a:ext>
            </a:extLst>
          </p:cNvPr>
          <p:cNvSpPr/>
          <p:nvPr/>
        </p:nvSpPr>
        <p:spPr>
          <a:xfrm>
            <a:off x="6887152" y="2846136"/>
            <a:ext cx="21434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have already completed your Health First Medicare Certification (HFMC) requirement and provided your AHIP Certification to Health First by 8/20/21, your information has been transferred to Oscar. You will see this information in your Oscar Broker Portal by 9/5/21. </a:t>
            </a:r>
          </a:p>
        </p:txBody>
      </p:sp>
      <p:pic>
        <p:nvPicPr>
          <p:cNvPr id="16" name="Google Shape;149;p20">
            <a:extLst>
              <a:ext uri="{FF2B5EF4-FFF2-40B4-BE49-F238E27FC236}">
                <a16:creationId xmlns:a16="http://schemas.microsoft.com/office/drawing/2014/main" id="{AD9E2929-9532-3746-AAA3-38F48285E51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0346965">
            <a:off x="3519536" y="1242383"/>
            <a:ext cx="1086497" cy="250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74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/>
        </p:nvSpPr>
        <p:spPr>
          <a:xfrm>
            <a:off x="457200" y="407650"/>
            <a:ext cx="46647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1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Training Topics</a:t>
            </a:r>
            <a:endParaRPr sz="11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57200" y="766775"/>
            <a:ext cx="6468300" cy="2831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01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Getting Started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02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Requesting &amp; Managing Your Appointment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857250" lvl="0" indent="-85725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03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</a:t>
            </a:r>
            <a:r>
              <a:rPr lang="en-US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Individual and Family Plan Appointment Process</a:t>
            </a:r>
          </a:p>
          <a:p>
            <a:pPr marL="857250" lvl="0" indent="-85725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Times New Roman"/>
              </a:rPr>
              <a:t>04 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— </a:t>
            </a:r>
            <a:r>
              <a:rPr lang="en-US" sz="2200" dirty="0">
                <a:solidFill>
                  <a:srgbClr val="D5DFDE"/>
                </a:solidFill>
                <a:latin typeface="Times New Roman" panose="02020603050405020304" pitchFamily="18" charset="0"/>
                <a:ea typeface="Cormorant Garamond"/>
                <a:cs typeface="Times New Roman" panose="02020603050405020304" pitchFamily="18" charset="0"/>
                <a:sym typeface="Times New Roman"/>
              </a:rPr>
              <a:t>Medicare Advantage Plan Appointment Process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857250" lvl="0" indent="-85725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Roboto Mono"/>
                <a:cs typeface="Times New Roman" panose="02020603050405020304" pitchFamily="18" charset="0"/>
                <a:sym typeface="Roboto Mono"/>
              </a:rPr>
              <a:t>04</a:t>
            </a:r>
            <a:r>
              <a:rPr lang="en" sz="2200" dirty="0">
                <a:solidFill>
                  <a:srgbClr val="D5DFDE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— Ready to Sell</a:t>
            </a:r>
            <a:endParaRPr sz="2200" dirty="0">
              <a:solidFill>
                <a:srgbClr val="D5DFDE"/>
              </a:solidFill>
              <a:latin typeface="Times New Roman" panose="02020603050405020304" pitchFamily="18" charset="0"/>
              <a:ea typeface="Cormorant Garamond"/>
              <a:cs typeface="Times New Roman" panose="02020603050405020304" pitchFamily="18" charset="0"/>
              <a:sym typeface="Cormorant Garamond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rgbClr val="D5DFDE"/>
              </a:solidFill>
              <a:latin typeface="Cormorant Garamond"/>
              <a:ea typeface="Cormorant Garamond"/>
              <a:cs typeface="Cormorant Garamond"/>
              <a:sym typeface="Cormorant Garamo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43;p26">
            <a:extLst>
              <a:ext uri="{FF2B5EF4-FFF2-40B4-BE49-F238E27FC236}">
                <a16:creationId xmlns:a16="http://schemas.microsoft.com/office/drawing/2014/main" id="{BD2D3551-F3B2-3F47-BCFD-C63D11592ED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36;p26">
            <a:extLst>
              <a:ext uri="{FF2B5EF4-FFF2-40B4-BE49-F238E27FC236}">
                <a16:creationId xmlns:a16="http://schemas.microsoft.com/office/drawing/2014/main" id="{F790EACE-BA64-C64F-93DF-E0ADA9BCF8C7}"/>
              </a:ext>
            </a:extLst>
          </p:cNvPr>
          <p:cNvSpPr/>
          <p:nvPr/>
        </p:nvSpPr>
        <p:spPr>
          <a:xfrm>
            <a:off x="-6450" y="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Google Shape;238;p26">
            <a:extLst>
              <a:ext uri="{FF2B5EF4-FFF2-40B4-BE49-F238E27FC236}">
                <a16:creationId xmlns:a16="http://schemas.microsoft.com/office/drawing/2014/main" id="{DD0DE6AE-9B9A-894C-ABC0-A2AAC4267E5A}"/>
              </a:ext>
            </a:extLst>
          </p:cNvPr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37;p26">
            <a:extLst>
              <a:ext uri="{FF2B5EF4-FFF2-40B4-BE49-F238E27FC236}">
                <a16:creationId xmlns:a16="http://schemas.microsoft.com/office/drawing/2014/main" id="{61DE34DA-0828-ED43-A8C3-E12AC497125C}"/>
              </a:ext>
            </a:extLst>
          </p:cNvPr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230;p25">
            <a:extLst>
              <a:ext uri="{FF2B5EF4-FFF2-40B4-BE49-F238E27FC236}">
                <a16:creationId xmlns:a16="http://schemas.microsoft.com/office/drawing/2014/main" id="{1489E665-13B0-0249-B741-3C512F2986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35;p26">
            <a:extLst>
              <a:ext uri="{FF2B5EF4-FFF2-40B4-BE49-F238E27FC236}">
                <a16:creationId xmlns:a16="http://schemas.microsoft.com/office/drawing/2014/main" id="{78177DBF-FFE4-D44E-9F3C-E58CD5ACF096}"/>
              </a:ext>
            </a:extLst>
          </p:cNvPr>
          <p:cNvSpPr txBox="1">
            <a:spLocks/>
          </p:cNvSpPr>
          <p:nvPr/>
        </p:nvSpPr>
        <p:spPr>
          <a:xfrm>
            <a:off x="0" y="179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MA Appointment Process: Indicate FMO Affiliation</a:t>
            </a:r>
          </a:p>
        </p:txBody>
      </p:sp>
      <p:pic>
        <p:nvPicPr>
          <p:cNvPr id="12" name="Google Shape;242;p26">
            <a:extLst>
              <a:ext uri="{FF2B5EF4-FFF2-40B4-BE49-F238E27FC236}">
                <a16:creationId xmlns:a16="http://schemas.microsoft.com/office/drawing/2014/main" id="{54B7A6AE-F7F8-CE4E-A7AD-4278529A026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8" y="661893"/>
            <a:ext cx="3463359" cy="2656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B561C9E1-C6A6-EC4E-836D-C548C59D10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85"/>
          <a:stretch/>
        </p:blipFill>
        <p:spPr>
          <a:xfrm>
            <a:off x="3116553" y="2760525"/>
            <a:ext cx="5980279" cy="16460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Google Shape;381;p39">
            <a:extLst>
              <a:ext uri="{FF2B5EF4-FFF2-40B4-BE49-F238E27FC236}">
                <a16:creationId xmlns:a16="http://schemas.microsoft.com/office/drawing/2014/main" id="{8B9FA825-211B-0248-ADC9-4161B2125892}"/>
              </a:ext>
            </a:extLst>
          </p:cNvPr>
          <p:cNvSpPr/>
          <p:nvPr/>
        </p:nvSpPr>
        <p:spPr>
          <a:xfrm>
            <a:off x="113104" y="2482642"/>
            <a:ext cx="3331486" cy="247457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49;p20">
            <a:extLst>
              <a:ext uri="{FF2B5EF4-FFF2-40B4-BE49-F238E27FC236}">
                <a16:creationId xmlns:a16="http://schemas.microsoft.com/office/drawing/2014/main" id="{FC2115A6-9588-6849-8291-47F635FF86E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242988">
            <a:off x="3542605" y="1995030"/>
            <a:ext cx="1086497" cy="38559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79;p39">
            <a:extLst>
              <a:ext uri="{FF2B5EF4-FFF2-40B4-BE49-F238E27FC236}">
                <a16:creationId xmlns:a16="http://schemas.microsoft.com/office/drawing/2014/main" id="{FC293991-35AA-EE48-880F-8ADEF97232C1}"/>
              </a:ext>
            </a:extLst>
          </p:cNvPr>
          <p:cNvSpPr txBox="1"/>
          <p:nvPr/>
        </p:nvSpPr>
        <p:spPr>
          <a:xfrm>
            <a:off x="4865069" y="1289465"/>
            <a:ext cx="3345347" cy="101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Either list the FMO you work through and select Save FMO, or check the box to indicate ‘I am not affiliated with an FMO’ and select Save FMO</a:t>
            </a:r>
            <a:endParaRPr lang="en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DED8D82-8F9E-8B43-B36D-ABC6EA385C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9997" b="79718"/>
          <a:stretch/>
        </p:blipFill>
        <p:spPr>
          <a:xfrm>
            <a:off x="3156593" y="2760525"/>
            <a:ext cx="2476882" cy="22118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5519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6;p26">
            <a:extLst>
              <a:ext uri="{FF2B5EF4-FFF2-40B4-BE49-F238E27FC236}">
                <a16:creationId xmlns:a16="http://schemas.microsoft.com/office/drawing/2014/main" id="{BEB4C956-F60C-C24E-BCD9-E836A4D62754}"/>
              </a:ext>
            </a:extLst>
          </p:cNvPr>
          <p:cNvSpPr/>
          <p:nvPr/>
        </p:nvSpPr>
        <p:spPr>
          <a:xfrm>
            <a:off x="-6450" y="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Google Shape;238;p26">
            <a:extLst>
              <a:ext uri="{FF2B5EF4-FFF2-40B4-BE49-F238E27FC236}">
                <a16:creationId xmlns:a16="http://schemas.microsoft.com/office/drawing/2014/main" id="{14C6E29E-B8D9-D240-97E8-3EEB8C285EF9}"/>
              </a:ext>
            </a:extLst>
          </p:cNvPr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37;p26">
            <a:extLst>
              <a:ext uri="{FF2B5EF4-FFF2-40B4-BE49-F238E27FC236}">
                <a16:creationId xmlns:a16="http://schemas.microsoft.com/office/drawing/2014/main" id="{B48E7769-2F14-E542-B29C-0C89D5585D48}"/>
              </a:ext>
            </a:extLst>
          </p:cNvPr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230;p25">
            <a:extLst>
              <a:ext uri="{FF2B5EF4-FFF2-40B4-BE49-F238E27FC236}">
                <a16:creationId xmlns:a16="http://schemas.microsoft.com/office/drawing/2014/main" id="{CC51F6CF-583D-824E-955B-1FEAFFEC86C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3;p26">
            <a:extLst>
              <a:ext uri="{FF2B5EF4-FFF2-40B4-BE49-F238E27FC236}">
                <a16:creationId xmlns:a16="http://schemas.microsoft.com/office/drawing/2014/main" id="{D3862706-405F-F54D-BA3D-2B5931A0716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42;p26">
            <a:extLst>
              <a:ext uri="{FF2B5EF4-FFF2-40B4-BE49-F238E27FC236}">
                <a16:creationId xmlns:a16="http://schemas.microsoft.com/office/drawing/2014/main" id="{6ACA2E63-85E5-7B41-98B3-4D6FE887ECB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478" y="1134697"/>
            <a:ext cx="3463359" cy="26561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Google Shape;381;p39">
            <a:extLst>
              <a:ext uri="{FF2B5EF4-FFF2-40B4-BE49-F238E27FC236}">
                <a16:creationId xmlns:a16="http://schemas.microsoft.com/office/drawing/2014/main" id="{932FE60C-7137-7143-8FC7-C103D7B619DB}"/>
              </a:ext>
            </a:extLst>
          </p:cNvPr>
          <p:cNvSpPr/>
          <p:nvPr/>
        </p:nvSpPr>
        <p:spPr>
          <a:xfrm>
            <a:off x="215414" y="3211604"/>
            <a:ext cx="3331486" cy="247457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35;p26">
            <a:extLst>
              <a:ext uri="{FF2B5EF4-FFF2-40B4-BE49-F238E27FC236}">
                <a16:creationId xmlns:a16="http://schemas.microsoft.com/office/drawing/2014/main" id="{50172AE9-88E1-F64F-A986-698D74587713}"/>
              </a:ext>
            </a:extLst>
          </p:cNvPr>
          <p:cNvSpPr txBox="1">
            <a:spLocks/>
          </p:cNvSpPr>
          <p:nvPr/>
        </p:nvSpPr>
        <p:spPr>
          <a:xfrm>
            <a:off x="0" y="179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MA Appointment Process: Complete Broker Certification Training</a:t>
            </a:r>
          </a:p>
        </p:txBody>
      </p:sp>
      <p:sp>
        <p:nvSpPr>
          <p:cNvPr id="14" name="Google Shape;379;p39">
            <a:extLst>
              <a:ext uri="{FF2B5EF4-FFF2-40B4-BE49-F238E27FC236}">
                <a16:creationId xmlns:a16="http://schemas.microsoft.com/office/drawing/2014/main" id="{27B1999F-3A93-494F-AFBC-A228481A1EE9}"/>
              </a:ext>
            </a:extLst>
          </p:cNvPr>
          <p:cNvSpPr txBox="1"/>
          <p:nvPr/>
        </p:nvSpPr>
        <p:spPr>
          <a:xfrm>
            <a:off x="4189099" y="1343001"/>
            <a:ext cx="3950117" cy="2059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Clicking this box directs you to the link below to review a Power Point presentation entitled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‘</a:t>
            </a:r>
            <a:r>
              <a:rPr lang="en" i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Medicare Advantage Plans Overview – Medicare Required Documentation Course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’ </a:t>
            </a:r>
          </a:p>
          <a:p>
            <a:endParaRPr lang="en-US" sz="800" dirty="0">
              <a:hlinkClick r:id="rId5"/>
            </a:endParaRPr>
          </a:p>
          <a:p>
            <a:r>
              <a:rPr lang="en-US" sz="800" dirty="0">
                <a:hlinkClick r:id="rId5"/>
              </a:rPr>
              <a:t>https://d3ul0st9g52g6o.cloudfront.net/broker/healthfirst/Medicare_Advantage/HealthFirst_PY22_Medicare_Training.pdf</a:t>
            </a:r>
            <a:r>
              <a:rPr lang="en-US" sz="800" dirty="0"/>
              <a:t> </a:t>
            </a:r>
            <a:endParaRPr lang="en" sz="8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endParaRPr lang="en" sz="800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endParaRPr lang="en" sz="800" dirty="0">
              <a:solidFill>
                <a:schemeClr val="dk1"/>
              </a:solidFill>
              <a:latin typeface="Roboto"/>
              <a:ea typeface="Roboto"/>
              <a:sym typeface="Roboto"/>
            </a:endParaRPr>
          </a:p>
          <a:p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Complete this training before moving to the final certification step</a:t>
            </a:r>
            <a:endParaRPr lang="en-US" dirty="0"/>
          </a:p>
        </p:txBody>
      </p:sp>
      <p:sp>
        <p:nvSpPr>
          <p:cNvPr id="15" name="Google Shape;368;p39">
            <a:extLst>
              <a:ext uri="{FF2B5EF4-FFF2-40B4-BE49-F238E27FC236}">
                <a16:creationId xmlns:a16="http://schemas.microsoft.com/office/drawing/2014/main" id="{D2245451-6C46-F744-BED8-965A13F48151}"/>
              </a:ext>
            </a:extLst>
          </p:cNvPr>
          <p:cNvSpPr/>
          <p:nvPr/>
        </p:nvSpPr>
        <p:spPr>
          <a:xfrm rot="5400000">
            <a:off x="2471653" y="2215527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E0F9EC-9578-104D-BFC4-2892968B01D9}"/>
              </a:ext>
            </a:extLst>
          </p:cNvPr>
          <p:cNvSpPr/>
          <p:nvPr/>
        </p:nvSpPr>
        <p:spPr>
          <a:xfrm>
            <a:off x="2554241" y="3993620"/>
            <a:ext cx="40355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If you have already completed your Health First Medicare Certification (HFMC) requirement and provided your AHIP Certification to Health First by 8/20/21, your information has been transferred to Oscar. You will see this information in your Oscar Broker Portal by 9/5/21. </a:t>
            </a:r>
          </a:p>
        </p:txBody>
      </p:sp>
    </p:spTree>
    <p:extLst>
      <p:ext uri="{BB962C8B-B14F-4D97-AF65-F5344CB8AC3E}">
        <p14:creationId xmlns:p14="http://schemas.microsoft.com/office/powerpoint/2010/main" val="3887068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243;p26">
            <a:extLst>
              <a:ext uri="{FF2B5EF4-FFF2-40B4-BE49-F238E27FC236}">
                <a16:creationId xmlns:a16="http://schemas.microsoft.com/office/drawing/2014/main" id="{84243C7C-A1A9-8E42-B41B-58673A05A79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B4B25D6-0F01-5D4F-B75A-5A15D1C2D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13"/>
          <a:stretch/>
        </p:blipFill>
        <p:spPr>
          <a:xfrm>
            <a:off x="4311098" y="1485076"/>
            <a:ext cx="4521200" cy="1974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236;p26">
            <a:extLst>
              <a:ext uri="{FF2B5EF4-FFF2-40B4-BE49-F238E27FC236}">
                <a16:creationId xmlns:a16="http://schemas.microsoft.com/office/drawing/2014/main" id="{DFE1FA99-0B78-7249-A5D3-569053661E86}"/>
              </a:ext>
            </a:extLst>
          </p:cNvPr>
          <p:cNvSpPr/>
          <p:nvPr/>
        </p:nvSpPr>
        <p:spPr>
          <a:xfrm>
            <a:off x="-6450" y="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Google Shape;238;p26">
            <a:extLst>
              <a:ext uri="{FF2B5EF4-FFF2-40B4-BE49-F238E27FC236}">
                <a16:creationId xmlns:a16="http://schemas.microsoft.com/office/drawing/2014/main" id="{8F231C41-54D0-F045-AB34-7BD7C2916731}"/>
              </a:ext>
            </a:extLst>
          </p:cNvPr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37;p26">
            <a:extLst>
              <a:ext uri="{FF2B5EF4-FFF2-40B4-BE49-F238E27FC236}">
                <a16:creationId xmlns:a16="http://schemas.microsoft.com/office/drawing/2014/main" id="{36EB80C3-CDDE-C34E-9FB2-D93C0A1AA5BE}"/>
              </a:ext>
            </a:extLst>
          </p:cNvPr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230;p25">
            <a:extLst>
              <a:ext uri="{FF2B5EF4-FFF2-40B4-BE49-F238E27FC236}">
                <a16:creationId xmlns:a16="http://schemas.microsoft.com/office/drawing/2014/main" id="{70F396E6-4C88-9949-9604-4ACF92EA56A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68;p39">
            <a:extLst>
              <a:ext uri="{FF2B5EF4-FFF2-40B4-BE49-F238E27FC236}">
                <a16:creationId xmlns:a16="http://schemas.microsoft.com/office/drawing/2014/main" id="{DE711552-F2EA-6B47-8964-D3796D0AC148}"/>
              </a:ext>
            </a:extLst>
          </p:cNvPr>
          <p:cNvSpPr/>
          <p:nvPr/>
        </p:nvSpPr>
        <p:spPr>
          <a:xfrm rot="5400000">
            <a:off x="2643529" y="2311253"/>
            <a:ext cx="2766600" cy="384000"/>
          </a:xfrm>
          <a:prstGeom prst="triangle">
            <a:avLst>
              <a:gd name="adj" fmla="val 50095"/>
            </a:avLst>
          </a:prstGeom>
          <a:solidFill>
            <a:srgbClr val="CCCCCC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242;p26">
            <a:extLst>
              <a:ext uri="{FF2B5EF4-FFF2-40B4-BE49-F238E27FC236}">
                <a16:creationId xmlns:a16="http://schemas.microsoft.com/office/drawing/2014/main" id="{C15B2510-3C7C-2543-B4E2-757D746C75F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04" y="924880"/>
            <a:ext cx="3745179" cy="3016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3" name="Google Shape;381;p39">
            <a:extLst>
              <a:ext uri="{FF2B5EF4-FFF2-40B4-BE49-F238E27FC236}">
                <a16:creationId xmlns:a16="http://schemas.microsoft.com/office/drawing/2014/main" id="{7752E21F-5227-6141-83AF-7014309AC3B0}"/>
              </a:ext>
            </a:extLst>
          </p:cNvPr>
          <p:cNvSpPr/>
          <p:nvPr/>
        </p:nvSpPr>
        <p:spPr>
          <a:xfrm>
            <a:off x="89649" y="3568901"/>
            <a:ext cx="3638288" cy="247457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35;p26">
            <a:extLst>
              <a:ext uri="{FF2B5EF4-FFF2-40B4-BE49-F238E27FC236}">
                <a16:creationId xmlns:a16="http://schemas.microsoft.com/office/drawing/2014/main" id="{8252E14A-FCBA-194C-90A4-D34402E9556F}"/>
              </a:ext>
            </a:extLst>
          </p:cNvPr>
          <p:cNvSpPr txBox="1">
            <a:spLocks/>
          </p:cNvSpPr>
          <p:nvPr/>
        </p:nvSpPr>
        <p:spPr>
          <a:xfrm>
            <a:off x="0" y="1791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MA Appointment Process: Complete Broker Certification Assessment</a:t>
            </a:r>
          </a:p>
        </p:txBody>
      </p:sp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7813BF-1946-4348-A07E-8EF511E27C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387" t="1291" r="29996" b="79718"/>
          <a:stretch/>
        </p:blipFill>
        <p:spPr>
          <a:xfrm>
            <a:off x="5139070" y="1511710"/>
            <a:ext cx="2049854" cy="288300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7619D8B-AEEF-0947-A491-4EB291C301E4}"/>
              </a:ext>
            </a:extLst>
          </p:cNvPr>
          <p:cNvSpPr/>
          <p:nvPr/>
        </p:nvSpPr>
        <p:spPr>
          <a:xfrm>
            <a:off x="2554241" y="3993620"/>
            <a:ext cx="40355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If you have already completed your Health First Medicare Certification (HFMC) requirement and provided your AHIP Certification to Health First by 8/20/21, your information has been transferred to Oscar. You will see this information in your Oscar Broker Portal by 9/5/21.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E8AA90-ED45-4A13-BF10-003C291AF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1052" y="2398952"/>
            <a:ext cx="279711" cy="17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79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Ready to Sell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title"/>
          </p:nvPr>
        </p:nvSpPr>
        <p:spPr>
          <a:xfrm>
            <a:off x="0" y="18149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Ready to Sell</a:t>
            </a:r>
            <a:endParaRPr dirty="0"/>
          </a:p>
        </p:txBody>
      </p:sp>
      <p:sp>
        <p:nvSpPr>
          <p:cNvPr id="254" name="Google Shape;254;p28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8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6" name="Google Shape;256;p28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7" name="Google Shape;257;p28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87575" y="1046050"/>
            <a:ext cx="5628881" cy="31162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58" name="Google Shape;25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026" y="2690425"/>
            <a:ext cx="187775" cy="2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026" y="3075550"/>
            <a:ext cx="187775" cy="2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026" y="3436725"/>
            <a:ext cx="187775" cy="2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026" y="3797925"/>
            <a:ext cx="187775" cy="2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436438" flipH="1">
            <a:off x="4089565" y="1063354"/>
            <a:ext cx="2222394" cy="70999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8"/>
          <p:cNvSpPr txBox="1"/>
          <p:nvPr/>
        </p:nvSpPr>
        <p:spPr>
          <a:xfrm>
            <a:off x="6350700" y="855650"/>
            <a:ext cx="25224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Ensure that all relevant fields are completed prior to selling Health First Health Plans and AdventHealth Advantage Plans.</a:t>
            </a:r>
            <a:endParaRPr sz="15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4" name="Google Shape;26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925" y="2571750"/>
            <a:ext cx="5536167" cy="153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026" y="2662225"/>
            <a:ext cx="187775" cy="2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026" y="3047350"/>
            <a:ext cx="187775" cy="2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026" y="3408525"/>
            <a:ext cx="187775" cy="2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0026" y="3769725"/>
            <a:ext cx="187775" cy="2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8"/>
          <p:cNvSpPr/>
          <p:nvPr/>
        </p:nvSpPr>
        <p:spPr>
          <a:xfrm>
            <a:off x="387575" y="1693380"/>
            <a:ext cx="1377000" cy="12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28"/>
          <p:cNvSpPr/>
          <p:nvPr/>
        </p:nvSpPr>
        <p:spPr>
          <a:xfrm>
            <a:off x="2251775" y="2333130"/>
            <a:ext cx="1377000" cy="12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">
                <a:latin typeface="Roboto"/>
                <a:ea typeface="Roboto"/>
                <a:cs typeface="Roboto"/>
                <a:sym typeface="Roboto"/>
              </a:rPr>
              <a:t>Health First policy</a:t>
            </a:r>
            <a:endParaRPr sz="55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28"/>
          <p:cNvSpPr/>
          <p:nvPr/>
        </p:nvSpPr>
        <p:spPr>
          <a:xfrm>
            <a:off x="2251763" y="1890775"/>
            <a:ext cx="1900500" cy="22083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/>
          <p:nvPr/>
        </p:nvSpPr>
        <p:spPr>
          <a:xfrm flipH="1">
            <a:off x="311700" y="1532975"/>
            <a:ext cx="4263600" cy="270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9"/>
          <p:cNvSpPr/>
          <p:nvPr/>
        </p:nvSpPr>
        <p:spPr>
          <a:xfrm flipH="1">
            <a:off x="4711200" y="1532975"/>
            <a:ext cx="4263600" cy="2700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9"/>
          <p:cNvSpPr txBox="1">
            <a:spLocks noGrp="1"/>
          </p:cNvSpPr>
          <p:nvPr>
            <p:ph type="title"/>
          </p:nvPr>
        </p:nvSpPr>
        <p:spPr>
          <a:xfrm>
            <a:off x="1454700" y="445025"/>
            <a:ext cx="744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Oscar’s Broker Support Team is here to help</a:t>
            </a:r>
            <a:endParaRPr dirty="0"/>
          </a:p>
        </p:txBody>
      </p:sp>
      <p:sp>
        <p:nvSpPr>
          <p:cNvPr id="281" name="Google Shape;281;p2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3" name="Google Shape;283;p2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4" name="Google Shape;28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200" y="226925"/>
            <a:ext cx="1021476" cy="102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 txBox="1"/>
          <p:nvPr/>
        </p:nvSpPr>
        <p:spPr>
          <a:xfrm>
            <a:off x="342200" y="1616225"/>
            <a:ext cx="43380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Broker account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Appointment &amp; certification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Commissions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escalations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Eligibility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inquiries</a:t>
            </a:r>
            <a:endParaRPr sz="1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4F5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Member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inquiries &amp; 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✓  Network/Rx</a:t>
            </a:r>
            <a:r>
              <a:rPr lang="en" sz="1500" b="1">
                <a:solidFill>
                  <a:srgbClr val="4F50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support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6" name="Google Shape;286;p29"/>
          <p:cNvSpPr txBox="1"/>
          <p:nvPr/>
        </p:nvSpPr>
        <p:spPr>
          <a:xfrm>
            <a:off x="5752200" y="3741513"/>
            <a:ext cx="21321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877-693-6489</a:t>
            </a:r>
            <a:endParaRPr sz="1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7" name="Google Shape;287;p29"/>
          <p:cNvSpPr txBox="1"/>
          <p:nvPr/>
        </p:nvSpPr>
        <p:spPr>
          <a:xfrm>
            <a:off x="5524800" y="3068400"/>
            <a:ext cx="25869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hf-brokers@plusoscar.com</a:t>
            </a:r>
            <a:endParaRPr sz="15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29"/>
          <p:cNvSpPr txBox="1"/>
          <p:nvPr/>
        </p:nvSpPr>
        <p:spPr>
          <a:xfrm>
            <a:off x="4737900" y="1609175"/>
            <a:ext cx="41607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Monday through Friday 8:00am - 6:00pm EST</a:t>
            </a:r>
            <a:endParaRPr sz="1500" b="1">
              <a:solidFill>
                <a:srgbClr val="081458"/>
              </a:solidFill>
            </a:endParaRPr>
          </a:p>
        </p:txBody>
      </p:sp>
      <p:pic>
        <p:nvPicPr>
          <p:cNvPr id="289" name="Google Shape;28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821" y="2027000"/>
            <a:ext cx="924859" cy="92575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9"/>
          <p:cNvSpPr txBox="1"/>
          <p:nvPr/>
        </p:nvSpPr>
        <p:spPr>
          <a:xfrm>
            <a:off x="4859400" y="3367350"/>
            <a:ext cx="39177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hf-brokercommissions@plusoscar.com</a:t>
            </a:r>
            <a:endParaRPr sz="15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1" name="Google Shape;29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1558" y="4288450"/>
            <a:ext cx="1003767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05676" y="4375149"/>
            <a:ext cx="1079327" cy="411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E0BDC0B-7D52-435C-8678-6E2C4C59B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230" y="1795346"/>
            <a:ext cx="2557654" cy="25945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21" name="Google Shape;621;p53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53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3" name="Google Shape;623;p53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4" name="Google Shape;62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200" y="226925"/>
            <a:ext cx="1021476" cy="102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58072" y="1730720"/>
            <a:ext cx="282128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Start at Oscar’s </a:t>
            </a:r>
            <a:r>
              <a:rPr lang="en-US" sz="1100" dirty="0">
                <a:latin typeface="Segoe UI" panose="020B0502040204020203" pitchFamily="34" charset="0"/>
                <a:hlinkClick r:id="rId7"/>
              </a:rPr>
              <a:t>Zendesk Help Center</a:t>
            </a:r>
            <a:endParaRPr lang="en-US" sz="1100" dirty="0">
              <a:latin typeface="Segoe UI" panose="020B0502040204020203" pitchFamily="34" charset="0"/>
            </a:endParaRP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Click "Sign in" from the top right 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CD61E5-7E1A-4B45-B888-319B1798786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8657" y="2395018"/>
            <a:ext cx="2889475" cy="14273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7D1E98-973E-4FDF-9732-E7E7404435A6}"/>
              </a:ext>
            </a:extLst>
          </p:cNvPr>
          <p:cNvSpPr txBox="1"/>
          <p:nvPr/>
        </p:nvSpPr>
        <p:spPr>
          <a:xfrm>
            <a:off x="5853545" y="1730720"/>
            <a:ext cx="290609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A pop-up window will prompt you to sign in. If you don’t have an account, select "Sign up" next to "New to Oscar Health?" 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Submit your full name and email address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Click the blue "Sign up" button. Look for an email to complete account set-up.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From your inbox, look for "Welcome to Oscar Health." Click the link to complete creating your password.</a:t>
            </a:r>
          </a:p>
          <a:p>
            <a:pPr marL="17303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Segoe UI" panose="020B0502040204020203" pitchFamily="34" charset="0"/>
              </a:rPr>
              <a:t>You can now successfully communicate to/from, via email, with Oscar.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697A4-B175-4856-9A0E-C996599AE89C}"/>
              </a:ext>
            </a:extLst>
          </p:cNvPr>
          <p:cNvSpPr/>
          <p:nvPr/>
        </p:nvSpPr>
        <p:spPr>
          <a:xfrm>
            <a:off x="2851192" y="2386951"/>
            <a:ext cx="256334" cy="16912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398376-3DA8-4E42-9638-A46D73A82FE1}"/>
              </a:ext>
            </a:extLst>
          </p:cNvPr>
          <p:cNvSpPr/>
          <p:nvPr/>
        </p:nvSpPr>
        <p:spPr>
          <a:xfrm>
            <a:off x="4052453" y="3684599"/>
            <a:ext cx="339436" cy="20860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030FD3-2300-4BC0-B5EF-74473AEC2708}"/>
              </a:ext>
            </a:extLst>
          </p:cNvPr>
          <p:cNvSpPr txBox="1"/>
          <p:nvPr/>
        </p:nvSpPr>
        <p:spPr>
          <a:xfrm>
            <a:off x="1454699" y="949321"/>
            <a:ext cx="717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egoe UI" panose="020B0502040204020203" pitchFamily="34" charset="0"/>
              </a:rPr>
              <a:t>In order for brokers to communicate with Oscar through the designated emails provided, you will need to create an account through Zendesk. Follow the below steps.</a:t>
            </a:r>
            <a:endParaRPr lang="en-US" dirty="0"/>
          </a:p>
        </p:txBody>
      </p:sp>
      <p:sp>
        <p:nvSpPr>
          <p:cNvPr id="23" name="Google Shape;449;p39">
            <a:extLst>
              <a:ext uri="{FF2B5EF4-FFF2-40B4-BE49-F238E27FC236}">
                <a16:creationId xmlns:a16="http://schemas.microsoft.com/office/drawing/2014/main" id="{B5412906-B469-46A2-9AB8-74399BA139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54700" y="445025"/>
            <a:ext cx="744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Creating Your Zendesk Account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9053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8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1002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  <a:ea typeface="Roboto"/>
                <a:cs typeface="Roboto"/>
                <a:sym typeface="Roboto"/>
              </a:rPr>
              <a:t>Health First Health Plans Broker Services is available:</a:t>
            </a:r>
            <a:br>
              <a:rPr lang="en" sz="2800" dirty="0">
                <a:latin typeface="+mn-lt"/>
                <a:ea typeface="Roboto"/>
                <a:cs typeface="Roboto"/>
                <a:sym typeface="Roboto"/>
              </a:rPr>
            </a:br>
            <a:r>
              <a:rPr lang="en" sz="2800" dirty="0">
                <a:latin typeface="+mn-lt"/>
                <a:ea typeface="Roboto"/>
                <a:cs typeface="Roboto"/>
                <a:sym typeface="Roboto"/>
              </a:rPr>
              <a:t>Monday through Friday 8:00 a.m. </a:t>
            </a:r>
            <a:r>
              <a:rPr lang="en">
                <a:latin typeface="+mn-lt"/>
                <a:ea typeface="Roboto"/>
                <a:cs typeface="Roboto"/>
                <a:sym typeface="Roboto"/>
              </a:rPr>
              <a:t>to </a:t>
            </a:r>
            <a:r>
              <a:rPr lang="en" sz="2800">
                <a:latin typeface="+mn-lt"/>
                <a:ea typeface="Roboto"/>
                <a:cs typeface="Roboto"/>
                <a:sym typeface="Roboto"/>
              </a:rPr>
              <a:t>5:00 p.m.</a:t>
            </a:r>
            <a:endParaRPr dirty="0"/>
          </a:p>
        </p:txBody>
      </p:sp>
      <p:sp>
        <p:nvSpPr>
          <p:cNvPr id="434" name="Google Shape;434;p38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8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6" name="Google Shape;436;p38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8" name="Google Shape;438;p38"/>
          <p:cNvSpPr/>
          <p:nvPr/>
        </p:nvSpPr>
        <p:spPr>
          <a:xfrm>
            <a:off x="898675" y="942475"/>
            <a:ext cx="274800" cy="77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8"/>
          <p:cNvSpPr txBox="1"/>
          <p:nvPr/>
        </p:nvSpPr>
        <p:spPr>
          <a:xfrm>
            <a:off x="311700" y="1814026"/>
            <a:ext cx="7572475" cy="1885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For questions contact us at: </a:t>
            </a:r>
            <a:br>
              <a:rPr lang="en" sz="2000" dirty="0">
                <a:latin typeface="Roboto"/>
                <a:ea typeface="Roboto"/>
                <a:cs typeface="Roboto"/>
                <a:sym typeface="Roboto"/>
              </a:rPr>
            </a:b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321.434.5265 or </a:t>
            </a:r>
            <a:r>
              <a:rPr lang="en" sz="2000" dirty="0">
                <a:latin typeface="Roboto"/>
                <a:ea typeface="Roboto"/>
                <a:cs typeface="Roboto"/>
                <a:sym typeface="Roboto"/>
                <a:hlinkClick r:id="rId3"/>
              </a:rPr>
              <a:t>HFBroker@HF.org</a:t>
            </a:r>
            <a:r>
              <a:rPr lang="en" sz="20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2000" dirty="0"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1" name="Google Shape;4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251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15050" y="1648225"/>
            <a:ext cx="8913900" cy="11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Getting Started</a:t>
            </a:r>
            <a:endParaRPr sz="650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65" y="2492960"/>
            <a:ext cx="3529332" cy="220604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05" name="Google Shape;105;p1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7" name="Google Shape;107;p1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8" name="Google Shape;1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1878" y="1278476"/>
            <a:ext cx="338019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From the public website, locate the Broker Portal login page:                                       </a:t>
            </a:r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1. </a:t>
            </a:r>
            <a:r>
              <a:rPr lang="en" dirty="0">
                <a:hlinkClick r:id="rId6"/>
              </a:rPr>
              <a:t>myHFHP.org </a:t>
            </a:r>
            <a:r>
              <a:rPr lang="en" dirty="0"/>
              <a:t>or </a:t>
            </a:r>
            <a:r>
              <a:rPr lang="en" dirty="0">
                <a:hlinkClick r:id="rId7"/>
              </a:rPr>
              <a:t>myAHPlan.com</a:t>
            </a:r>
            <a:endParaRPr lang="en" dirty="0"/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2. </a:t>
            </a:r>
            <a:r>
              <a:rPr lang="en-US" dirty="0"/>
              <a:t>C</a:t>
            </a:r>
            <a:r>
              <a:rPr lang="en" dirty="0"/>
              <a:t>lick “Login”</a:t>
            </a:r>
          </a:p>
          <a:p>
            <a:pPr marL="139700" lvl="0">
              <a:spcAft>
                <a:spcPts val="600"/>
              </a:spcAft>
              <a:buSzPts val="1400"/>
            </a:pPr>
            <a:r>
              <a:rPr lang="en" dirty="0"/>
              <a:t>3. Click “Broker”</a:t>
            </a:r>
          </a:p>
          <a:p>
            <a:pPr marL="139700">
              <a:spcAft>
                <a:spcPts val="600"/>
              </a:spcAft>
              <a:buSzPts val="1400"/>
            </a:pPr>
            <a:r>
              <a:rPr lang="en" dirty="0">
                <a:solidFill>
                  <a:schemeClr val="dk1"/>
                </a:solidFill>
              </a:rPr>
              <a:t>4. Log in</a:t>
            </a:r>
          </a:p>
          <a:p>
            <a:pPr marL="139700">
              <a:spcAft>
                <a:spcPts val="600"/>
              </a:spcAft>
              <a:buSzPts val="1400"/>
            </a:pPr>
            <a:endParaRPr lang="en" dirty="0">
              <a:solidFill>
                <a:schemeClr val="dk1"/>
              </a:solidFill>
            </a:endParaRPr>
          </a:p>
          <a:p>
            <a:pPr marL="139700">
              <a:spcAft>
                <a:spcPts val="600"/>
              </a:spcAft>
              <a:buSzPts val="1400"/>
            </a:pPr>
            <a:r>
              <a:rPr lang="en" dirty="0">
                <a:solidFill>
                  <a:schemeClr val="dk1"/>
                </a:solidFill>
              </a:rPr>
              <a:t>Note: Google Chrome is recommended</a:t>
            </a:r>
          </a:p>
          <a:p>
            <a:pPr marL="139700" lvl="0">
              <a:spcAft>
                <a:spcPts val="600"/>
              </a:spcAft>
              <a:buSzPts val="1400"/>
            </a:pPr>
            <a:endParaRPr lang="en" dirty="0"/>
          </a:p>
        </p:txBody>
      </p:sp>
      <p:sp>
        <p:nvSpPr>
          <p:cNvPr id="24" name="Google Shape;129;p21">
            <a:extLst>
              <a:ext uri="{FF2B5EF4-FFF2-40B4-BE49-F238E27FC236}">
                <a16:creationId xmlns:a16="http://schemas.microsoft.com/office/drawing/2014/main" id="{84227A54-B126-4FDC-B008-CB01B8E794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150" y="444500"/>
            <a:ext cx="8521700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Getting Started – Log In</a:t>
            </a:r>
            <a:endParaRPr dirty="0"/>
          </a:p>
        </p:txBody>
      </p:sp>
      <p:pic>
        <p:nvPicPr>
          <p:cNvPr id="5" name="Picture 4" descr="A picture containing text, screenshot, person&#10;&#10;Description automatically generated">
            <a:extLst>
              <a:ext uri="{FF2B5EF4-FFF2-40B4-BE49-F238E27FC236}">
                <a16:creationId xmlns:a16="http://schemas.microsoft.com/office/drawing/2014/main" id="{66670CAC-2039-4145-8450-BA4C1880F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5963" y="1243007"/>
            <a:ext cx="4018753" cy="20030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A46A42-3DEF-408D-A1D8-D195E08114D2}"/>
              </a:ext>
            </a:extLst>
          </p:cNvPr>
          <p:cNvSpPr/>
          <p:nvPr/>
        </p:nvSpPr>
        <p:spPr>
          <a:xfrm>
            <a:off x="7419109" y="1433945"/>
            <a:ext cx="374073" cy="2074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C784F4-3D39-438B-BDD1-D650B326247D}"/>
              </a:ext>
            </a:extLst>
          </p:cNvPr>
          <p:cNvSpPr/>
          <p:nvPr/>
        </p:nvSpPr>
        <p:spPr>
          <a:xfrm>
            <a:off x="7467601" y="1896515"/>
            <a:ext cx="438718" cy="20749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69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115050" y="1648225"/>
            <a:ext cx="89139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 dirty="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Requesting &amp; Managing Your Appointment</a:t>
            </a:r>
            <a:endParaRPr sz="6500" dirty="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7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30" name="Google Shape;330;p37"/>
          <p:cNvSpPr txBox="1">
            <a:spLocks noGrp="1"/>
          </p:cNvSpPr>
          <p:nvPr>
            <p:ph type="title"/>
          </p:nvPr>
        </p:nvSpPr>
        <p:spPr>
          <a:xfrm>
            <a:off x="0" y="156022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Homepage</a:t>
            </a:r>
            <a:endParaRPr dirty="0"/>
          </a:p>
        </p:txBody>
      </p:sp>
      <p:sp>
        <p:nvSpPr>
          <p:cNvPr id="331" name="Google Shape;331;p37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3" name="Google Shape;333;p37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" name="Google Shape;334;p37"/>
          <p:cNvSpPr txBox="1"/>
          <p:nvPr/>
        </p:nvSpPr>
        <p:spPr>
          <a:xfrm>
            <a:off x="6160800" y="889610"/>
            <a:ext cx="2907000" cy="2622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As part of the appointment process, brokers will need to complete all sections within the main homepage of the Broker Portal that pertain to you.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Keeping your basic details updated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Letting us know how you'd like to be paid commissions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Requesting to sell Individual and Family Plans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Requesting to sell Medicare Advantage Plans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Principal Agents- managing your agency details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5" name="Google Shape;33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7"/>
          <p:cNvSpPr/>
          <p:nvPr/>
        </p:nvSpPr>
        <p:spPr>
          <a:xfrm>
            <a:off x="387575" y="1626305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47E87-61FA-4AF8-803E-7A5F8ACD0CB5}"/>
              </a:ext>
            </a:extLst>
          </p:cNvPr>
          <p:cNvSpPr txBox="1"/>
          <p:nvPr/>
        </p:nvSpPr>
        <p:spPr>
          <a:xfrm>
            <a:off x="1799023" y="4446278"/>
            <a:ext cx="5237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The blue check mark will indicate that section is complete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7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87575" y="969850"/>
            <a:ext cx="5665300" cy="31364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30" name="Google Shape;330;p37"/>
          <p:cNvSpPr txBox="1">
            <a:spLocks noGrp="1"/>
          </p:cNvSpPr>
          <p:nvPr>
            <p:ph type="title"/>
          </p:nvPr>
        </p:nvSpPr>
        <p:spPr>
          <a:xfrm>
            <a:off x="0" y="1469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Broker Account: Homepage</a:t>
            </a:r>
            <a:endParaRPr dirty="0"/>
          </a:p>
        </p:txBody>
      </p:sp>
      <p:sp>
        <p:nvSpPr>
          <p:cNvPr id="331" name="Google Shape;331;p37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3" name="Google Shape;333;p37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" name="Google Shape;334;p37"/>
          <p:cNvSpPr txBox="1"/>
          <p:nvPr/>
        </p:nvSpPr>
        <p:spPr>
          <a:xfrm>
            <a:off x="6160800" y="889610"/>
            <a:ext cx="2907000" cy="2622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If you will be selling Individual and Family Plans </a:t>
            </a:r>
            <a:r>
              <a:rPr lang="en-US" u="sng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Medicare Advantage Plans, you will need to complete all steps required under each of these sections.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 blue check mark will indicate that section is complete</a:t>
            </a:r>
            <a:r>
              <a:rPr lang="en-US" dirty="0">
                <a:solidFill>
                  <a:schemeClr val="dk1"/>
                </a:solidFill>
                <a:latin typeface="Roboto"/>
                <a:ea typeface="Roboto"/>
                <a:sym typeface="Roboto"/>
              </a:rPr>
              <a:t>.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5" name="Google Shape;33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88" y="2480325"/>
            <a:ext cx="5534874" cy="15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7"/>
          <p:cNvSpPr/>
          <p:nvPr/>
        </p:nvSpPr>
        <p:spPr>
          <a:xfrm>
            <a:off x="387575" y="1626305"/>
            <a:ext cx="1377000" cy="121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2249325" y="2141550"/>
            <a:ext cx="1845600" cy="285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3F2D4-1A4E-41EA-9A41-E897C2E64B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5420" y="3678382"/>
            <a:ext cx="217567" cy="2107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693D25-D10B-4999-846C-4AE71495465D}"/>
              </a:ext>
            </a:extLst>
          </p:cNvPr>
          <p:cNvSpPr/>
          <p:nvPr/>
        </p:nvSpPr>
        <p:spPr>
          <a:xfrm>
            <a:off x="2334490" y="3225687"/>
            <a:ext cx="1760435" cy="7891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0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115050" y="1648225"/>
            <a:ext cx="8913900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Individual and Family Plan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081458"/>
                </a:solidFill>
                <a:latin typeface="Roboto"/>
                <a:ea typeface="Roboto"/>
                <a:cs typeface="Roboto"/>
                <a:sym typeface="Roboto"/>
              </a:rPr>
              <a:t>Appointment Process</a:t>
            </a:r>
            <a:endParaRPr sz="5400" dirty="0">
              <a:solidFill>
                <a:srgbClr val="0814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3057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0" y="1675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Individual and Family Plan (IFP) Appointment Process</a:t>
            </a:r>
            <a:endParaRPr dirty="0"/>
          </a:p>
        </p:txBody>
      </p:sp>
      <p:sp>
        <p:nvSpPr>
          <p:cNvPr id="106" name="Google Shape;106;p19"/>
          <p:cNvSpPr/>
          <p:nvPr/>
        </p:nvSpPr>
        <p:spPr>
          <a:xfrm>
            <a:off x="-6450" y="-32150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-6450" y="4972125"/>
            <a:ext cx="9157200" cy="1791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8" name="Google Shape;108;p19"/>
          <p:cNvCxnSpPr/>
          <p:nvPr/>
        </p:nvCxnSpPr>
        <p:spPr>
          <a:xfrm rot="10800000" flipH="1">
            <a:off x="0" y="4905425"/>
            <a:ext cx="9150600" cy="23700"/>
          </a:xfrm>
          <a:prstGeom prst="straightConnector1">
            <a:avLst/>
          </a:prstGeom>
          <a:noFill/>
          <a:ln w="38100" cap="flat" cmpd="sng">
            <a:solidFill>
              <a:srgbClr val="07376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19967"/>
          <a:stretch/>
        </p:blipFill>
        <p:spPr>
          <a:xfrm>
            <a:off x="366825" y="1143674"/>
            <a:ext cx="4801864" cy="27348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4821" y="1623423"/>
            <a:ext cx="1901629" cy="235727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1" name="Google Shape;111;p19"/>
          <p:cNvSpPr txBox="1"/>
          <p:nvPr/>
        </p:nvSpPr>
        <p:spPr>
          <a:xfrm>
            <a:off x="5617125" y="94152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Select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 </a:t>
            </a:r>
            <a:r>
              <a:rPr lang="en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 </a:t>
            </a:r>
            <a:r>
              <a:rPr lang="en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begin requesting appointment to sell IFP products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623" y="2411498"/>
            <a:ext cx="4762076" cy="132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/>
          <p:nvPr/>
        </p:nvSpPr>
        <p:spPr>
          <a:xfrm>
            <a:off x="2065563" y="3093750"/>
            <a:ext cx="1444200" cy="2361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5506525" y="1792625"/>
            <a:ext cx="1444200" cy="3168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1846200" y="3093750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846200" y="3027150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A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17" name="Google Shape;117;p19"/>
          <p:cNvSpPr/>
          <p:nvPr/>
        </p:nvSpPr>
        <p:spPr>
          <a:xfrm>
            <a:off x="5259325" y="1832975"/>
            <a:ext cx="247200" cy="2361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5259325" y="1766375"/>
            <a:ext cx="247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B</a:t>
            </a:r>
            <a:endParaRPr sz="1200">
              <a:solidFill>
                <a:schemeClr val="lt1"/>
              </a:solidFill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19282" y="4406596"/>
            <a:ext cx="1113016" cy="42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4406612"/>
            <a:ext cx="951131" cy="391937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/>
          <p:nvPr/>
        </p:nvSpPr>
        <p:spPr>
          <a:xfrm>
            <a:off x="4801675" y="1162175"/>
            <a:ext cx="366900" cy="179100"/>
          </a:xfrm>
          <a:prstGeom prst="rect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0800000" flipH="1">
            <a:off x="5106915" y="952876"/>
            <a:ext cx="445033" cy="70603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/>
          <p:nvPr/>
        </p:nvSpPr>
        <p:spPr>
          <a:xfrm>
            <a:off x="366825" y="1711630"/>
            <a:ext cx="1377000" cy="12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"/>
                <a:ea typeface="Roboto"/>
                <a:cs typeface="Roboto"/>
                <a:sym typeface="Roboto"/>
              </a:rPr>
              <a:t>Agent, Health First Agency</a:t>
            </a:r>
            <a:endParaRPr sz="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19"/>
          <p:cNvSpPr/>
          <p:nvPr/>
        </p:nvSpPr>
        <p:spPr>
          <a:xfrm>
            <a:off x="1950975" y="2153925"/>
            <a:ext cx="1558800" cy="236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Roboto"/>
                <a:ea typeface="Roboto"/>
                <a:cs typeface="Roboto"/>
                <a:sym typeface="Roboto"/>
              </a:rPr>
              <a:t>Complete these items before you write your first Health First policy.</a:t>
            </a:r>
            <a:endParaRPr sz="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1130</Words>
  <Application>Microsoft Office PowerPoint</Application>
  <PresentationFormat>On-screen Show (16:9)</PresentationFormat>
  <Paragraphs>158</Paragraphs>
  <Slides>27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Cormorant Garamond</vt:lpstr>
      <vt:lpstr>Roboto</vt:lpstr>
      <vt:lpstr>Segoe UI</vt:lpstr>
      <vt:lpstr>Times New Roman</vt:lpstr>
      <vt:lpstr>Wingdings</vt:lpstr>
      <vt:lpstr>Simple Light</vt:lpstr>
      <vt:lpstr>PowerPoint Presentation</vt:lpstr>
      <vt:lpstr>PowerPoint Presentation</vt:lpstr>
      <vt:lpstr>PowerPoint Presentation</vt:lpstr>
      <vt:lpstr>Getting Started – Log In</vt:lpstr>
      <vt:lpstr>PowerPoint Presentation</vt:lpstr>
      <vt:lpstr>Broker Account: Homepage</vt:lpstr>
      <vt:lpstr>Broker Account: Homepage</vt:lpstr>
      <vt:lpstr>PowerPoint Presentation</vt:lpstr>
      <vt:lpstr>Individual and Family Plan (IFP) Appointment Process</vt:lpstr>
      <vt:lpstr>Individual and Family Plan (IFP) Appointment Process</vt:lpstr>
      <vt:lpstr>Individual and Family Plan (IFP) Appointment Process</vt:lpstr>
      <vt:lpstr>Individual and Family Plan (IFP) Appointment Process</vt:lpstr>
      <vt:lpstr>PowerPoint Presentation</vt:lpstr>
      <vt:lpstr>Medicare Advantage Plan Appointment Process</vt:lpstr>
      <vt:lpstr>Medicare Advantage Plan Appointment Process</vt:lpstr>
      <vt:lpstr>Medicare Advantage Plan Appointment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Ready to Sell</vt:lpstr>
      <vt:lpstr>Oscar’s Broker Support Team is here to help</vt:lpstr>
      <vt:lpstr>Creating Your Zendesk Account</vt:lpstr>
      <vt:lpstr>Health First Health Plans Broker Services is available: Monday through Friday 8:00 a.m. to 5:00 p.m.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Cole, Jennifer</cp:lastModifiedBy>
  <cp:revision>33</cp:revision>
  <dcterms:modified xsi:type="dcterms:W3CDTF">2021-10-14T12:25:09Z</dcterms:modified>
</cp:coreProperties>
</file>